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5" r:id="rId3"/>
    <p:sldId id="278" r:id="rId4"/>
    <p:sldId id="277" r:id="rId5"/>
    <p:sldId id="294" r:id="rId6"/>
    <p:sldId id="296" r:id="rId7"/>
    <p:sldId id="295" r:id="rId8"/>
    <p:sldId id="287" r:id="rId9"/>
    <p:sldId id="298" r:id="rId10"/>
    <p:sldId id="286" r:id="rId11"/>
    <p:sldId id="297" r:id="rId12"/>
    <p:sldId id="282" r:id="rId13"/>
    <p:sldId id="299" r:id="rId14"/>
    <p:sldId id="279" r:id="rId15"/>
    <p:sldId id="280" r:id="rId16"/>
    <p:sldId id="266" r:id="rId17"/>
    <p:sldId id="264" r:id="rId18"/>
    <p:sldId id="300" r:id="rId19"/>
    <p:sldId id="272" r:id="rId20"/>
    <p:sldId id="271" r:id="rId21"/>
    <p:sldId id="301" r:id="rId22"/>
    <p:sldId id="268" r:id="rId23"/>
    <p:sldId id="267" r:id="rId24"/>
    <p:sldId id="270" r:id="rId25"/>
    <p:sldId id="269" r:id="rId26"/>
    <p:sldId id="260" r:id="rId27"/>
    <p:sldId id="265" r:id="rId28"/>
    <p:sldId id="305" r:id="rId29"/>
    <p:sldId id="273" r:id="rId30"/>
    <p:sldId id="292" r:id="rId31"/>
    <p:sldId id="304" r:id="rId32"/>
    <p:sldId id="281" r:id="rId33"/>
    <p:sldId id="291" r:id="rId34"/>
    <p:sldId id="303" r:id="rId35"/>
    <p:sldId id="302" r:id="rId36"/>
    <p:sldId id="284" r:id="rId37"/>
    <p:sldId id="276" r:id="rId38"/>
    <p:sldId id="306" r:id="rId39"/>
    <p:sldId id="307" r:id="rId4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B445"/>
    <a:srgbClr val="E6CF26"/>
    <a:srgbClr val="F4F470"/>
    <a:srgbClr val="F1EC20"/>
    <a:srgbClr val="F2F8BA"/>
    <a:srgbClr val="F9F5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D2063-02CD-4F04-96DE-2165BDF86D5C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5B15A-96D3-42BF-8C1D-E094CD2D95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3AD02-9A68-4F76-AB26-29273583A6BF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94B7F-3C24-4A96-85E8-CDCE963319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1ED09-6CDB-494C-842A-457A3F299F74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3249E-9BB4-494C-B4AC-00EB5B1D75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DAC75-B945-44B5-B5C5-8D01694C086B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935E5-9C5A-4B32-BB68-C4F3CB2476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23F21-FDBD-4A01-A78B-90207A5E0825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5B55C-23F6-48DC-B9FE-5DAE2978C7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8BF07-5308-4BA4-80BC-8E040F1F26EC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B648F-D3AB-46DD-A68B-41CE451FCB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3B779-B67A-4280-BE34-812B019DE8C2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F1220-15C0-4AA5-9AAE-AE8E5B8253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48365-D768-4B08-AC8C-B24147AD09E7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C86C6-B248-43D3-AE0E-7FDADD8EBA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03CFC-C917-4758-BEB2-DE285CFA8E2B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F8B52-9439-4690-92BE-62E2A54E3A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F7477-662B-4BF8-9725-E865A7732F91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A07FB-7630-4580-BD07-B92A85057D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E3088-9504-45B5-871D-B320482F2473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4B143-87E1-4307-B6A2-7DA8DAF5F8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3EF1E3-6211-411D-A4E5-8646A98E56B3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176979-8B84-490D-968E-ED0ED0166E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79512" y="188640"/>
            <a:ext cx="8784976" cy="648072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7" Type="http://schemas.openxmlformats.org/officeDocument/2006/relationships/image" Target="../media/image3.gif"/><Relationship Id="rId2" Type="http://schemas.openxmlformats.org/officeDocument/2006/relationships/slide" Target="slide3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6.xml"/><Relationship Id="rId5" Type="http://schemas.openxmlformats.org/officeDocument/2006/relationships/slide" Target="slide35.xml"/><Relationship Id="rId4" Type="http://schemas.openxmlformats.org/officeDocument/2006/relationships/slide" Target="slide3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https://moiarussia.ru/wp-content/uploads/2016/03/2408-rodina-mat-zovt-pamyatnik-v-volgograde-1000-e1457957546611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31.xml"/><Relationship Id="rId5" Type="http://schemas.openxmlformats.org/officeDocument/2006/relationships/image" Target="../media/image3.gif"/><Relationship Id="rId4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31.xml"/><Relationship Id="rId4" Type="http://schemas.openxmlformats.org/officeDocument/2006/relationships/image" Target="../media/image3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31.xml"/><Relationship Id="rId5" Type="http://schemas.openxmlformats.org/officeDocument/2006/relationships/image" Target="../media/image47.jpeg"/><Relationship Id="rId4" Type="http://schemas.openxmlformats.org/officeDocument/2006/relationships/image" Target="../media/image3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slide" Target="slide31.xm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16.xml"/><Relationship Id="rId3" Type="http://schemas.openxmlformats.org/officeDocument/2006/relationships/slide" Target="slide6.xml"/><Relationship Id="rId7" Type="http://schemas.openxmlformats.org/officeDocument/2006/relationships/slide" Target="slide10.xml"/><Relationship Id="rId12" Type="http://schemas.openxmlformats.org/officeDocument/2006/relationships/slide" Target="slide15.xml"/><Relationship Id="rId17" Type="http://schemas.openxmlformats.org/officeDocument/2006/relationships/slide" Target="slide20.xml"/><Relationship Id="rId2" Type="http://schemas.openxmlformats.org/officeDocument/2006/relationships/image" Target="../media/image3.gif"/><Relationship Id="rId16" Type="http://schemas.openxmlformats.org/officeDocument/2006/relationships/slide" Target="slide1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11" Type="http://schemas.openxmlformats.org/officeDocument/2006/relationships/slide" Target="slide14.xml"/><Relationship Id="rId5" Type="http://schemas.openxmlformats.org/officeDocument/2006/relationships/slide" Target="slide8.xml"/><Relationship Id="rId15" Type="http://schemas.openxmlformats.org/officeDocument/2006/relationships/slide" Target="slide18.xml"/><Relationship Id="rId10" Type="http://schemas.openxmlformats.org/officeDocument/2006/relationships/slide" Target="slide13.xml"/><Relationship Id="rId4" Type="http://schemas.openxmlformats.org/officeDocument/2006/relationships/slide" Target="slide7.xml"/><Relationship Id="rId9" Type="http://schemas.openxmlformats.org/officeDocument/2006/relationships/slide" Target="slide12.xml"/><Relationship Id="rId14" Type="http://schemas.openxmlformats.org/officeDocument/2006/relationships/slide" Target="slide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2428868"/>
            <a:ext cx="62865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Международный день памятников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исторических мест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(день всемирного наследия)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00298" y="1142984"/>
            <a:ext cx="4261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18 апреля</a:t>
            </a:r>
            <a:endParaRPr lang="ru-RU" sz="72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57158" y="214290"/>
            <a:ext cx="81860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tabLst>
                <a:tab pos="3397250" algn="l"/>
                <a:tab pos="5040313" algn="ctr"/>
              </a:tabLst>
            </a:pPr>
            <a:r>
              <a:rPr lang="ru-RU" sz="1400" dirty="0">
                <a:solidFill>
                  <a:srgbClr val="002060"/>
                </a:solidFill>
              </a:rPr>
              <a:t>Государственное общеобразовательное казённое учреждение </a:t>
            </a:r>
            <a:r>
              <a:rPr lang="ru-RU" sz="1400" dirty="0" smtClean="0">
                <a:solidFill>
                  <a:srgbClr val="002060"/>
                </a:solidFill>
              </a:rPr>
              <a:t>Амурской </a:t>
            </a:r>
            <a:r>
              <a:rPr lang="ru-RU" sz="1400" dirty="0">
                <a:solidFill>
                  <a:srgbClr val="002060"/>
                </a:solidFill>
              </a:rPr>
              <a:t>области</a:t>
            </a:r>
            <a:endParaRPr lang="ru-RU" sz="1400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 eaLnBrk="0" hangingPunct="0">
              <a:tabLst>
                <a:tab pos="3397250" algn="l"/>
                <a:tab pos="5040313" algn="ctr"/>
              </a:tabLst>
            </a:pPr>
            <a:r>
              <a:rPr lang="ru-RU" sz="1400" dirty="0">
                <a:solidFill>
                  <a:srgbClr val="002060"/>
                </a:solidFill>
                <a:latin typeface="Calibri" pitchFamily="34" charset="0"/>
              </a:rPr>
              <a:t>«</a:t>
            </a:r>
            <a:r>
              <a:rPr lang="ru-RU" sz="1400" dirty="0">
                <a:solidFill>
                  <a:srgbClr val="002060"/>
                </a:solidFill>
              </a:rPr>
              <a:t>Общеобразовательная школа  при учреждениях исполнения наказания</a:t>
            </a:r>
            <a:r>
              <a:rPr lang="ru-RU" sz="1400" dirty="0">
                <a:solidFill>
                  <a:srgbClr val="002060"/>
                </a:solidFill>
                <a:latin typeface="Calibri" pitchFamily="34" charset="0"/>
              </a:rPr>
              <a:t>»</a:t>
            </a:r>
            <a:endParaRPr lang="ru-RU" sz="1400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Великие памятники России-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500306"/>
            <a:ext cx="6429420" cy="4183074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4857752" y="2428868"/>
            <a:ext cx="3044961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Храм Василия Блаженного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Собо́р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Покрова́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Пресвято́й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Богоро́дицы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на Рву 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(Покровский собор)</a:t>
            </a:r>
          </a:p>
          <a:p>
            <a:pPr algn="ctr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214290"/>
            <a:ext cx="1528754" cy="1528754"/>
          </a:xfrm>
          <a:prstGeom prst="rect">
            <a:avLst/>
          </a:prstGeom>
          <a:noFill/>
        </p:spPr>
      </p:pic>
      <p:sp>
        <p:nvSpPr>
          <p:cNvPr id="6" name="Волна 5"/>
          <p:cNvSpPr/>
          <p:nvPr/>
        </p:nvSpPr>
        <p:spPr>
          <a:xfrm>
            <a:off x="285720" y="285728"/>
            <a:ext cx="914400" cy="700086"/>
          </a:xfrm>
          <a:prstGeom prst="wave">
            <a:avLst/>
          </a:prstGeom>
          <a:solidFill>
            <a:srgbClr val="C7B4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857232"/>
            <a:ext cx="792961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Православный храм , памятник русской архитектуры, строительство которого велось с 1555 по 1561 год. Собор объединяет одиннадцать церквей (приделов), часть из которых освящена в честь святых, дни памяти которых пришлись на решающие бои за Казань. В названии собора упомянут ров.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Управляющая кнопка: домой 7">
            <a:hlinkClick r:id="rId4" action="ppaction://hlinksldjump" highlightClick="1"/>
          </p:cNvPr>
          <p:cNvSpPr/>
          <p:nvPr/>
        </p:nvSpPr>
        <p:spPr>
          <a:xfrm>
            <a:off x="8286776" y="5929330"/>
            <a:ext cx="500066" cy="428628"/>
          </a:xfrm>
          <a:prstGeom prst="actionButtonHome">
            <a:avLst/>
          </a:prstGeom>
          <a:solidFill>
            <a:srgbClr val="C7B445"/>
          </a:solidFill>
          <a:ln>
            <a:solidFill>
              <a:srgbClr val="C7B4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лна 1"/>
          <p:cNvSpPr/>
          <p:nvPr/>
        </p:nvSpPr>
        <p:spPr>
          <a:xfrm>
            <a:off x="285720" y="285728"/>
            <a:ext cx="914400" cy="700086"/>
          </a:xfrm>
          <a:prstGeom prst="wave">
            <a:avLst/>
          </a:prstGeom>
          <a:solidFill>
            <a:srgbClr val="C7B4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226" name="Picture 2" descr="Winter Palace Panorama 3.jpg"/>
          <p:cNvPicPr>
            <a:picLocks noChangeAspect="1" noChangeArrowheads="1"/>
          </p:cNvPicPr>
          <p:nvPr/>
        </p:nvPicPr>
        <p:blipFill>
          <a:blip r:embed="rId2"/>
          <a:srcRect t="8772"/>
          <a:stretch>
            <a:fillRect/>
          </a:stretch>
        </p:blipFill>
        <p:spPr bwMode="auto">
          <a:xfrm>
            <a:off x="1071538" y="3000372"/>
            <a:ext cx="6786610" cy="371477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214290"/>
            <a:ext cx="1528754" cy="152875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1071546"/>
            <a:ext cx="77153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Главный императорский дворец 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России,построен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1754—1762 годах русским архитектором итальянского происхождения 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Бартоломео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Франческо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Растрелли в стиле пышного елизаветинского барокко с элементами французского рококо в интерьерах.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29190" y="2571744"/>
            <a:ext cx="38197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Зимний дворец</a:t>
            </a:r>
          </a:p>
          <a:p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Государственный Эрмитаж 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8286776" y="5929330"/>
            <a:ext cx="500066" cy="428628"/>
          </a:xfrm>
          <a:prstGeom prst="actionButtonHome">
            <a:avLst/>
          </a:prstGeom>
          <a:solidFill>
            <a:srgbClr val="C7B445"/>
          </a:solidFill>
          <a:ln>
            <a:solidFill>
              <a:srgbClr val="C7B4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еликие памятники России-3"/>
          <p:cNvPicPr/>
          <p:nvPr/>
        </p:nvPicPr>
        <p:blipFill>
          <a:blip r:embed="rId2"/>
          <a:srcRect b="6072"/>
          <a:stretch>
            <a:fillRect/>
          </a:stretch>
        </p:blipFill>
        <p:spPr bwMode="auto">
          <a:xfrm>
            <a:off x="1285852" y="2571744"/>
            <a:ext cx="6286544" cy="407196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370153" y="2786058"/>
            <a:ext cx="24147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Медный всадник</a:t>
            </a:r>
          </a:p>
        </p:txBody>
      </p:sp>
      <p:pic>
        <p:nvPicPr>
          <p:cNvPr id="4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285728"/>
            <a:ext cx="1528754" cy="1528754"/>
          </a:xfrm>
          <a:prstGeom prst="rect">
            <a:avLst/>
          </a:prstGeom>
          <a:noFill/>
        </p:spPr>
      </p:pic>
      <p:sp>
        <p:nvSpPr>
          <p:cNvPr id="5" name="Волна 4"/>
          <p:cNvSpPr/>
          <p:nvPr/>
        </p:nvSpPr>
        <p:spPr>
          <a:xfrm>
            <a:off x="285720" y="285728"/>
            <a:ext cx="914400" cy="700086"/>
          </a:xfrm>
          <a:prstGeom prst="wave">
            <a:avLst/>
          </a:prstGeom>
          <a:solidFill>
            <a:srgbClr val="C7B4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1142984"/>
            <a:ext cx="70009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Памятник, который получил своё название благодаря знаменитой одноимённой поэме  А. С. Пушкина.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8286776" y="5929330"/>
            <a:ext cx="500066" cy="428628"/>
          </a:xfrm>
          <a:prstGeom prst="actionButtonHome">
            <a:avLst/>
          </a:prstGeom>
          <a:solidFill>
            <a:srgbClr val="C7B445"/>
          </a:solidFill>
          <a:ln>
            <a:solidFill>
              <a:srgbClr val="C7B4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лна 1"/>
          <p:cNvSpPr/>
          <p:nvPr/>
        </p:nvSpPr>
        <p:spPr>
          <a:xfrm>
            <a:off x="285720" y="285728"/>
            <a:ext cx="914400" cy="700086"/>
          </a:xfrm>
          <a:prstGeom prst="wave">
            <a:avLst/>
          </a:prstGeom>
          <a:solidFill>
            <a:srgbClr val="C7B4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82" y="285728"/>
            <a:ext cx="1528754" cy="1528754"/>
          </a:xfrm>
          <a:prstGeom prst="rect">
            <a:avLst/>
          </a:prstGeom>
          <a:noFill/>
        </p:spPr>
      </p:pic>
      <p:pic>
        <p:nvPicPr>
          <p:cNvPr id="54274" name="Picture 2" descr="ÐÑÐµÐ¹ÑÐµÑ Â«ÐÐ²ÑÐ¾ÑÐ°Â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357430"/>
            <a:ext cx="6500858" cy="4315497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214942" y="2714620"/>
            <a:ext cx="22220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Крейсер «Аврора»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1071546"/>
            <a:ext cx="8358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Один из ее основных символов и знаковая достопримечательностью Санкт-Петербурга.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 стал всемирно известен после….. 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8286776" y="5929330"/>
            <a:ext cx="500066" cy="428628"/>
          </a:xfrm>
          <a:prstGeom prst="actionButtonHome">
            <a:avLst/>
          </a:prstGeom>
          <a:solidFill>
            <a:srgbClr val="C7B445"/>
          </a:solidFill>
          <a:ln>
            <a:solidFill>
              <a:srgbClr val="C7B4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6" name="Picture 6" descr="https://www.bygeo.ru/uploads/posts/2018-05/1525394181_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428868"/>
            <a:ext cx="6321951" cy="4216388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500562" y="2000240"/>
            <a:ext cx="23055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Исакиевский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собор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285728"/>
            <a:ext cx="1528754" cy="1528754"/>
          </a:xfrm>
          <a:prstGeom prst="rect">
            <a:avLst/>
          </a:prstGeom>
          <a:noFill/>
        </p:spPr>
      </p:pic>
      <p:sp>
        <p:nvSpPr>
          <p:cNvPr id="12" name="Волна 11"/>
          <p:cNvSpPr/>
          <p:nvPr/>
        </p:nvSpPr>
        <p:spPr>
          <a:xfrm>
            <a:off x="285720" y="285728"/>
            <a:ext cx="914400" cy="700086"/>
          </a:xfrm>
          <a:prstGeom prst="wave">
            <a:avLst/>
          </a:prstGeom>
          <a:solidFill>
            <a:srgbClr val="C7B4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034" y="1071546"/>
            <a:ext cx="77867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Крупнейший православный храм. Кафедральный собор Санкт-Петербургской епархии с 1858 по 1929 год.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1928 года имеет статус музея (музейный комплекс «Государственный музей-памятник                                     </a:t>
            </a:r>
            <a:r>
              <a:rPr lang="ru-RU" dirty="0" smtClean="0">
                <a:solidFill>
                  <a:srgbClr val="002060"/>
                </a:solidFill>
              </a:rPr>
              <a:t>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8286776" y="5929330"/>
            <a:ext cx="500066" cy="428628"/>
          </a:xfrm>
          <a:prstGeom prst="actionButtonHome">
            <a:avLst/>
          </a:prstGeom>
          <a:solidFill>
            <a:srgbClr val="C7B445"/>
          </a:solidFill>
          <a:ln>
            <a:solidFill>
              <a:srgbClr val="C7B4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img.lookmytrips.com/images/look6lul/big-58872396ff93671c9100e409-589186848d8cf-1c931k4.jpg"/>
          <p:cNvPicPr>
            <a:picLocks noChangeAspect="1" noChangeArrowheads="1"/>
          </p:cNvPicPr>
          <p:nvPr/>
        </p:nvPicPr>
        <p:blipFill>
          <a:blip r:embed="rId2"/>
          <a:srcRect t="9804"/>
          <a:stretch>
            <a:fillRect/>
          </a:stretch>
        </p:blipFill>
        <p:spPr bwMode="auto">
          <a:xfrm>
            <a:off x="1071538" y="2571744"/>
            <a:ext cx="6858048" cy="4123789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5214942" y="2786058"/>
            <a:ext cx="25466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Казанский  собор </a:t>
            </a:r>
          </a:p>
        </p:txBody>
      </p:sp>
      <p:pic>
        <p:nvPicPr>
          <p:cNvPr id="4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285728"/>
            <a:ext cx="1528754" cy="1528754"/>
          </a:xfrm>
          <a:prstGeom prst="rect">
            <a:avLst/>
          </a:prstGeom>
          <a:noFill/>
        </p:spPr>
      </p:pic>
      <p:sp>
        <p:nvSpPr>
          <p:cNvPr id="5" name="Волна 4"/>
          <p:cNvSpPr/>
          <p:nvPr/>
        </p:nvSpPr>
        <p:spPr>
          <a:xfrm>
            <a:off x="285720" y="285728"/>
            <a:ext cx="914400" cy="700086"/>
          </a:xfrm>
          <a:prstGeom prst="wave">
            <a:avLst/>
          </a:prstGeom>
          <a:solidFill>
            <a:srgbClr val="C7B4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928670"/>
            <a:ext cx="80010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1811 г. величественный храм, ставший одной из архитектурных доминант Невского проспекта, был освящен в честь чудотворного образа Божией Матери Казанской. Здесь покоится прах М.И. Кутузова, хранится больше сотни знамен и штандартов разбитой армии Наполеона, ключи от 17 взятых городов.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8286776" y="5929330"/>
            <a:ext cx="500066" cy="428628"/>
          </a:xfrm>
          <a:prstGeom prst="actionButtonHome">
            <a:avLst/>
          </a:prstGeom>
          <a:solidFill>
            <a:srgbClr val="C7B445"/>
          </a:solidFill>
          <a:ln>
            <a:solidFill>
              <a:srgbClr val="C7B4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риумфальная арка"/>
          <p:cNvPicPr/>
          <p:nvPr/>
        </p:nvPicPr>
        <p:blipFill>
          <a:blip r:embed="rId2"/>
          <a:srcRect l="46398"/>
          <a:stretch>
            <a:fillRect/>
          </a:stretch>
        </p:blipFill>
        <p:spPr bwMode="auto">
          <a:xfrm>
            <a:off x="3143240" y="2214554"/>
            <a:ext cx="3643338" cy="449643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14282" y="4429132"/>
            <a:ext cx="2747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Триумфальная арка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500034" y="1000108"/>
            <a:ext cx="807249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Величественное сооружение высотой в 20 м восхищает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своей пропорциональностью и пышностью декора.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Сооружение реконструировано по фотографиям в 2005 г.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олна 4"/>
          <p:cNvSpPr/>
          <p:nvPr/>
        </p:nvSpPr>
        <p:spPr>
          <a:xfrm>
            <a:off x="285720" y="285728"/>
            <a:ext cx="914400" cy="700086"/>
          </a:xfrm>
          <a:prstGeom prst="wave">
            <a:avLst/>
          </a:prstGeom>
          <a:solidFill>
            <a:srgbClr val="C7B4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214290"/>
            <a:ext cx="1528754" cy="1528754"/>
          </a:xfrm>
          <a:prstGeom prst="rect">
            <a:avLst/>
          </a:prstGeom>
          <a:noFill/>
        </p:spPr>
      </p:pic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8286776" y="5929330"/>
            <a:ext cx="500066" cy="428628"/>
          </a:xfrm>
          <a:prstGeom prst="actionButtonHome">
            <a:avLst/>
          </a:prstGeom>
          <a:solidFill>
            <a:srgbClr val="C7B445"/>
          </a:solidFill>
          <a:ln>
            <a:solidFill>
              <a:srgbClr val="C7B4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Памятник Н. Муравьеву-Амурскому"/>
          <p:cNvPicPr/>
          <p:nvPr/>
        </p:nvPicPr>
        <p:blipFill>
          <a:blip r:embed="rId2"/>
          <a:srcRect b="2173"/>
          <a:stretch>
            <a:fillRect/>
          </a:stretch>
        </p:blipFill>
        <p:spPr bwMode="auto">
          <a:xfrm>
            <a:off x="1428728" y="2071654"/>
            <a:ext cx="6143668" cy="478634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5143504" y="2786058"/>
            <a:ext cx="358021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Памятник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 Муравьеву-Амурскому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214290"/>
            <a:ext cx="1528754" cy="1528754"/>
          </a:xfrm>
          <a:prstGeom prst="rect">
            <a:avLst/>
          </a:prstGeom>
          <a:noFill/>
        </p:spPr>
      </p:pic>
      <p:sp>
        <p:nvSpPr>
          <p:cNvPr id="8" name="Волна 7"/>
          <p:cNvSpPr/>
          <p:nvPr/>
        </p:nvSpPr>
        <p:spPr>
          <a:xfrm>
            <a:off x="285720" y="285728"/>
            <a:ext cx="914400" cy="700086"/>
          </a:xfrm>
          <a:prstGeom prst="wave">
            <a:avLst/>
          </a:prstGeom>
          <a:solidFill>
            <a:srgbClr val="C7B4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1142984"/>
            <a:ext cx="8072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Какому замечательному человеку появился памятник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135-летней годовщине со дня основания Благовещенска?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Управляющая кнопка: домой 9">
            <a:hlinkClick r:id="rId4" action="ppaction://hlinksldjump" highlightClick="1"/>
          </p:cNvPr>
          <p:cNvSpPr/>
          <p:nvPr/>
        </p:nvSpPr>
        <p:spPr>
          <a:xfrm>
            <a:off x="8286776" y="5929330"/>
            <a:ext cx="500066" cy="428628"/>
          </a:xfrm>
          <a:prstGeom prst="actionButtonHome">
            <a:avLst/>
          </a:prstGeom>
          <a:solidFill>
            <a:srgbClr val="C7B445"/>
          </a:solidFill>
          <a:ln>
            <a:solidFill>
              <a:srgbClr val="C7B4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лна 1"/>
          <p:cNvSpPr/>
          <p:nvPr/>
        </p:nvSpPr>
        <p:spPr>
          <a:xfrm>
            <a:off x="285720" y="285728"/>
            <a:ext cx="914400" cy="700086"/>
          </a:xfrm>
          <a:prstGeom prst="wave">
            <a:avLst/>
          </a:prstGeom>
          <a:solidFill>
            <a:srgbClr val="C7B4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82" y="214290"/>
            <a:ext cx="1528754" cy="1528754"/>
          </a:xfrm>
          <a:prstGeom prst="rect">
            <a:avLst/>
          </a:prstGeom>
          <a:noFill/>
        </p:spPr>
      </p:pic>
      <p:pic>
        <p:nvPicPr>
          <p:cNvPr id="6" name="Picture 10" descr="J:\памятники\blagoveshchensk-2788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357430"/>
            <a:ext cx="5810291" cy="4357718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4348" y="1000108"/>
            <a:ext cx="69294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Установлен в честь основания Благовещенска, в него вмонтированы информационная табличка и символическая носовая часть корабля</a:t>
            </a:r>
          </a:p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257174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Памятный камень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71670" y="6215082"/>
            <a:ext cx="830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1988 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Управляющая кнопка: домой 7">
            <a:hlinkClick r:id="rId4" action="ppaction://hlinksldjump" highlightClick="1"/>
          </p:cNvPr>
          <p:cNvSpPr/>
          <p:nvPr/>
        </p:nvSpPr>
        <p:spPr>
          <a:xfrm>
            <a:off x="8286776" y="5929330"/>
            <a:ext cx="500066" cy="428628"/>
          </a:xfrm>
          <a:prstGeom prst="actionButtonHome">
            <a:avLst/>
          </a:prstGeom>
          <a:solidFill>
            <a:srgbClr val="C7B445"/>
          </a:solidFill>
          <a:ln>
            <a:solidFill>
              <a:srgbClr val="C7B4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must-see.top/wp-content/uploads/2018/09/rechnoj-artillerijskij-kater-vremen-vov-700x46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571744"/>
            <a:ext cx="6072230" cy="404082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184731" cy="58467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228528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2786058"/>
            <a:ext cx="59293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Речной артиллерийский катер времен ВОВ</a:t>
            </a:r>
          </a:p>
        </p:txBody>
      </p:sp>
      <p:sp>
        <p:nvSpPr>
          <p:cNvPr id="7" name="Волна 6"/>
          <p:cNvSpPr/>
          <p:nvPr/>
        </p:nvSpPr>
        <p:spPr>
          <a:xfrm>
            <a:off x="285720" y="285728"/>
            <a:ext cx="914400" cy="700086"/>
          </a:xfrm>
          <a:prstGeom prst="wave">
            <a:avLst/>
          </a:prstGeom>
          <a:solidFill>
            <a:srgbClr val="C7B4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214290"/>
            <a:ext cx="1528754" cy="152875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1071546"/>
            <a:ext cx="7715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  после пограничной службы и списания привели в надлежащий вид и стал историческим памятником. Имеется мемориальная доска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>
          <a:xfrm>
            <a:off x="8286776" y="5929330"/>
            <a:ext cx="500066" cy="428628"/>
          </a:xfrm>
          <a:prstGeom prst="actionButtonHome">
            <a:avLst/>
          </a:prstGeom>
          <a:solidFill>
            <a:srgbClr val="C7B445"/>
          </a:solidFill>
          <a:ln>
            <a:solidFill>
              <a:srgbClr val="C7B4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571480"/>
            <a:ext cx="535785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Памятник – это все, что сделано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облегчения памяти, для того,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 помнить… </a:t>
            </a:r>
          </a:p>
          <a:p>
            <a:pPr algn="r"/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 И. Даль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памятники\2612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2357430"/>
            <a:ext cx="2786082" cy="4179122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500042"/>
            <a:ext cx="2171696" cy="2171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олна 2"/>
          <p:cNvSpPr/>
          <p:nvPr/>
        </p:nvSpPr>
        <p:spPr>
          <a:xfrm>
            <a:off x="285720" y="285728"/>
            <a:ext cx="914400" cy="700086"/>
          </a:xfrm>
          <a:prstGeom prst="wave">
            <a:avLst/>
          </a:prstGeom>
          <a:solidFill>
            <a:srgbClr val="C7B4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82" y="214290"/>
            <a:ext cx="1528754" cy="152875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71472" y="1000108"/>
            <a:ext cx="801687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Одно из главных исторических зданий города.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Основан 16 августа 1891 года Благовещенской городской думой. 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Постройка XIX века, архитекторы из Германии. 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2" name="Picture 4" descr="https://top10.travel/wp-content/uploads/2019/02/amur-kraeved-muzey.jpg"/>
          <p:cNvPicPr>
            <a:picLocks noChangeAspect="1" noChangeArrowheads="1"/>
          </p:cNvPicPr>
          <p:nvPr/>
        </p:nvPicPr>
        <p:blipFill>
          <a:blip r:embed="rId3"/>
          <a:srcRect l="10938" b="4477"/>
          <a:stretch>
            <a:fillRect/>
          </a:stretch>
        </p:blipFill>
        <p:spPr bwMode="auto">
          <a:xfrm>
            <a:off x="1428728" y="2143116"/>
            <a:ext cx="6398598" cy="4572032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428596" y="2285992"/>
            <a:ext cx="87154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Амурский областной краеведческий музей имени Г. С.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Новикова-Даурского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Управляющая кнопка: домой 7">
            <a:hlinkClick r:id="rId4" action="ppaction://hlinksldjump" highlightClick="1"/>
          </p:cNvPr>
          <p:cNvSpPr/>
          <p:nvPr/>
        </p:nvSpPr>
        <p:spPr>
          <a:xfrm>
            <a:off x="8286776" y="5929330"/>
            <a:ext cx="500066" cy="428628"/>
          </a:xfrm>
          <a:prstGeom prst="actionButtonHome">
            <a:avLst/>
          </a:prstGeom>
          <a:solidFill>
            <a:srgbClr val="C7B445"/>
          </a:solidFill>
          <a:ln>
            <a:solidFill>
              <a:srgbClr val="C7B4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s://top10.travel/wp-content/uploads/2019/02/torgovye-ryady-mavritaniya.jpg"/>
          <p:cNvPicPr>
            <a:picLocks noChangeAspect="1" noChangeArrowheads="1"/>
          </p:cNvPicPr>
          <p:nvPr/>
        </p:nvPicPr>
        <p:blipFill>
          <a:blip r:embed="rId2"/>
          <a:srcRect t="7447" b="7978"/>
          <a:stretch>
            <a:fillRect/>
          </a:stretch>
        </p:blipFill>
        <p:spPr bwMode="auto">
          <a:xfrm>
            <a:off x="857224" y="2786058"/>
            <a:ext cx="7457539" cy="4071942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643438" y="2857496"/>
            <a:ext cx="34386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Торговые ряды«Мавритания»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214290"/>
            <a:ext cx="1528754" cy="152875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857232"/>
            <a:ext cx="842968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оформлении фасадов этого здания использовался </a:t>
            </a:r>
          </a:p>
          <a:p>
            <a:pPr lvl="0" eaLnBrk="0" hangingPunct="0"/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готический стиль. Внутри ставили прилавки, чтобы</a:t>
            </a:r>
          </a:p>
          <a:p>
            <a:pPr lvl="0" eaLnBrk="0" hangingPunct="0"/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торговать продуктами, преимущественно мукой, мясом, хлебом. </a:t>
            </a:r>
          </a:p>
          <a:p>
            <a:pPr lvl="0" eaLnBrk="0" hangingPunct="0"/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Сейчас в здании расположен Институт геологии и природопользования ДВО РАН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eaLnBrk="0" hangingPunct="0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 </a:t>
            </a:r>
            <a:r>
              <a:rPr lang="ru-RU" dirty="0" smtClean="0">
                <a:solidFill>
                  <a:srgbClr val="002060"/>
                </a:solidFill>
                <a:latin typeface="helvetica neue"/>
                <a:cs typeface="Arial" pitchFamily="34" charset="0"/>
              </a:rPr>
              <a:t>                                                                   </a:t>
            </a:r>
            <a:r>
              <a:rPr lang="ru-RU" dirty="0" smtClean="0">
                <a:solidFill>
                  <a:srgbClr val="383838"/>
                </a:solidFill>
                <a:latin typeface="helvetica neue"/>
                <a:cs typeface="Arial" pitchFamily="34" charset="0"/>
              </a:rPr>
              <a:t>                                                                                                                 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285984" y="214290"/>
            <a:ext cx="43978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Памятник казакам - поселенцам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571480"/>
            <a:ext cx="850112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Одна из трагических страниц в истории Благовещенска связана с периодом освоения земель Приамурья. Летом 1856 г. к месту слияния рек Амур и Зея прибыл отряд забайкальских казаков из 60 человек, которым было предписано основать станицу, построит как можно больше домов для размещения будущих переселенцев, поддерживать почтовую связь и охранять продовольственные склады. Почти половина этих отважных людей не смогла пережить морозную зиму.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s://top10.travel/wp-content/uploads/2019/02/pamyatnik-kazakam-pervoprohodtsa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857496"/>
            <a:ext cx="5742376" cy="3786182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643702" y="6215082"/>
            <a:ext cx="830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2013 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амятник Муравьеву-Амурскому и митрополиту Иннокентию"/>
          <p:cNvPicPr/>
          <p:nvPr/>
        </p:nvPicPr>
        <p:blipFill>
          <a:blip r:embed="rId2"/>
          <a:srcRect r="16302"/>
          <a:stretch>
            <a:fillRect/>
          </a:stretch>
        </p:blipFill>
        <p:spPr bwMode="auto">
          <a:xfrm>
            <a:off x="1428728" y="1071546"/>
            <a:ext cx="6286544" cy="5429288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28596" y="357166"/>
            <a:ext cx="83900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Памятник Муравьеву-Амурскому и митрополиту Иннокентию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J:\памятники\inx960x6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071546"/>
            <a:ext cx="7929618" cy="5286412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928926" y="500042"/>
            <a:ext cx="571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Памятник В. И. Ленина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must-see.top/wp-content/uploads/2018/09/pamyatnik-pogranichniku-s-sobakoj-v-blagoveshchenske-700x47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000240"/>
            <a:ext cx="6876099" cy="4627881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285984" y="357166"/>
            <a:ext cx="571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Памятник пограничнику с собакой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928670"/>
            <a:ext cx="8715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Бронзовый трёхметровый постовой охраняет с верным четвероногим спутником границу между Россией и Китаем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86512" y="6143644"/>
            <a:ext cx="882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2007 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J:\памятники\78e2195085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928934"/>
            <a:ext cx="5248069" cy="3500462"/>
          </a:xfrm>
          <a:prstGeom prst="rect">
            <a:avLst/>
          </a:prstGeom>
          <a:noFill/>
        </p:spPr>
      </p:pic>
      <p:pic>
        <p:nvPicPr>
          <p:cNvPr id="1031" name="Picture 7" descr="J:\памятники\984614.jpg"/>
          <p:cNvPicPr>
            <a:picLocks noChangeAspect="1" noChangeArrowheads="1"/>
          </p:cNvPicPr>
          <p:nvPr/>
        </p:nvPicPr>
        <p:blipFill>
          <a:blip r:embed="rId3"/>
          <a:srcRect l="15152" r="12878"/>
          <a:stretch>
            <a:fillRect/>
          </a:stretch>
        </p:blipFill>
        <p:spPr bwMode="auto">
          <a:xfrm>
            <a:off x="428596" y="357166"/>
            <a:ext cx="1750659" cy="2500330"/>
          </a:xfrm>
          <a:prstGeom prst="rect">
            <a:avLst/>
          </a:prstGeom>
          <a:noFill/>
        </p:spPr>
      </p:pic>
      <p:pic>
        <p:nvPicPr>
          <p:cNvPr id="1032" name="Picture 8" descr="J:\памятники\1516158_890x5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714356"/>
            <a:ext cx="3050568" cy="1928826"/>
          </a:xfrm>
          <a:prstGeom prst="rect">
            <a:avLst/>
          </a:prstGeom>
          <a:noFill/>
        </p:spPr>
      </p:pic>
      <p:pic>
        <p:nvPicPr>
          <p:cNvPr id="1033" name="Picture 9" descr="J:\памятники\bd7c8fb2b250d0a14c59db7300340f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4095743"/>
            <a:ext cx="3178200" cy="2119339"/>
          </a:xfrm>
          <a:prstGeom prst="rect">
            <a:avLst/>
          </a:prstGeom>
          <a:noFill/>
        </p:spPr>
      </p:pic>
      <p:pic>
        <p:nvPicPr>
          <p:cNvPr id="1029" name="Picture 5" descr="J:\памятники\69_big.jpg"/>
          <p:cNvPicPr>
            <a:picLocks noChangeAspect="1" noChangeArrowheads="1"/>
          </p:cNvPicPr>
          <p:nvPr/>
        </p:nvPicPr>
        <p:blipFill>
          <a:blip r:embed="rId6"/>
          <a:srcRect l="5000" r="7143" b="8715"/>
          <a:stretch>
            <a:fillRect/>
          </a:stretch>
        </p:blipFill>
        <p:spPr bwMode="auto">
          <a:xfrm>
            <a:off x="5483822" y="428604"/>
            <a:ext cx="3355804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J:\памятники\777_18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285728"/>
            <a:ext cx="4954857" cy="3714776"/>
          </a:xfrm>
          <a:prstGeom prst="rect">
            <a:avLst/>
          </a:prstGeom>
          <a:noFill/>
        </p:spPr>
      </p:pic>
      <p:pic>
        <p:nvPicPr>
          <p:cNvPr id="3" name="Picture 11" descr="J:\памятники\bnmgzxt3r16x-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357562"/>
            <a:ext cx="4607753" cy="3071834"/>
          </a:xfrm>
          <a:prstGeom prst="rect">
            <a:avLst/>
          </a:prstGeom>
          <a:noFill/>
        </p:spPr>
      </p:pic>
      <p:pic>
        <p:nvPicPr>
          <p:cNvPr id="4098" name="Picture 2" descr="J:\памятники\veb-_-geroi-voloshin-i-bondare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571480"/>
            <a:ext cx="3333750" cy="2381250"/>
          </a:xfrm>
          <a:prstGeom prst="rect">
            <a:avLst/>
          </a:prstGeom>
          <a:noFill/>
        </p:spPr>
      </p:pic>
      <p:pic>
        <p:nvPicPr>
          <p:cNvPr id="4099" name="Picture 3" descr="J:\памятники\wx10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4214818"/>
            <a:ext cx="3214678" cy="21431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s://top10.travel/wp-content/uploads/2019/02/amurskiy-teatr-dramy.jpg"/>
          <p:cNvPicPr>
            <a:picLocks noChangeAspect="1" noChangeArrowheads="1"/>
          </p:cNvPicPr>
          <p:nvPr/>
        </p:nvPicPr>
        <p:blipFill>
          <a:blip r:embed="rId2"/>
          <a:srcRect b="12885"/>
          <a:stretch>
            <a:fillRect/>
          </a:stretch>
        </p:blipFill>
        <p:spPr bwMode="auto">
          <a:xfrm>
            <a:off x="571472" y="2143116"/>
            <a:ext cx="8026782" cy="4572032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571472" y="357166"/>
            <a:ext cx="76438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1883 году на арендованной сцене артисты, только что зародившегося театра, отыграли спектакль по «Ревизору» Гоголя. Поскольку публике представление понравилось, и имелся спрос на новые постановки, решено было строить здание для театра. В 1886 году труппа обрела постоянный дом, где базируется до сих пор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agspace.ru/uploads/2018/04/20/auto_11-39bf4c5e74063bc401c950d6a7c9aed2a6f567240f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357298"/>
            <a:ext cx="7199630" cy="4799753"/>
          </a:xfrm>
          <a:prstGeom prst="rect">
            <a:avLst/>
          </a:prstGeom>
          <a:ln w="38100" cap="sq">
            <a:solidFill>
              <a:schemeClr val="bg1">
                <a:lumMod val="6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38" name="Picture 2" descr="https://uchportfolio.ru/users_content/6a6610feab86a1f294dbbf5855c74af9/images/106177444_File00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643050"/>
            <a:ext cx="3625593" cy="4837577"/>
          </a:xfrm>
          <a:prstGeom prst="rect">
            <a:avLst/>
          </a:prstGeom>
          <a:noFill/>
        </p:spPr>
      </p:pic>
      <p:pic>
        <p:nvPicPr>
          <p:cNvPr id="6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5206" y="214290"/>
            <a:ext cx="1571636" cy="157163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57224" y="285728"/>
            <a:ext cx="7858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Памятник мороженщице Зинаиде Синицыной (снегурочка)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142984"/>
            <a:ext cx="764386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Стихи, которые сочинила Ольга Тур о Снегурочке, будили сладкие воспоминания, возвращали в прошлое: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Её заметили, когда её не стало,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опустел лоток у тополей...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 всё хорошее, что в жизни потеряли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годами лишь становится ценней.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Она стояла "на посту" зимой и летом,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Вручая лакомство бегущей детворе,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Слетались голуби к её руке с пакетом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поздним вечером, и рано на заре.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"Снегурочке" бежали на свиданье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от неё мы шли на танцы в парк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И, кажется, дороже мирозданья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Брикетик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замороженный в руках.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Почти полвека помню эту сладость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хрупкую фигурку у стола: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Снегурочку, что нам дарила радость...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500066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День памятников отмечает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Сегодня весь ученый мир,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Планета наша так богата —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Над ней история, как дым.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Хранить обязаны потомки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Бесценный опыт прошлых лет,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Прекрасней в камень облаченных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Свидетелей эпох ведь нет.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Пускай они стоят безмолвно,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Пусть учат хрупкий мир беречь,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Идите к ним за вдохновением,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Пусть будет больше этих встреч.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AutoShape 2" descr="https://a4-images.myspacecdn.com/images03/1/ea735b223f90463184b8e9ba15933aa5/600x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могила Пушкина в Святогорском монастыре"/>
          <p:cNvPicPr/>
          <p:nvPr/>
        </p:nvPicPr>
        <p:blipFill>
          <a:blip r:embed="rId2"/>
          <a:srcRect b="5000"/>
          <a:stretch>
            <a:fillRect/>
          </a:stretch>
        </p:blipFill>
        <p:spPr bwMode="auto">
          <a:xfrm>
            <a:off x="4929190" y="1857364"/>
            <a:ext cx="3881438" cy="4286280"/>
          </a:xfrm>
          <a:prstGeom prst="rect">
            <a:avLst/>
          </a:prstGeom>
          <a:ln w="3810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214290"/>
            <a:ext cx="2171696" cy="217169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143240" y="6215082"/>
            <a:ext cx="72866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Могила А.С. Пушкина в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Святогорском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монастыре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амятник Челноку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3357586" cy="452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357166"/>
            <a:ext cx="26793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Памятник Челноку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Железный бык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2143116"/>
            <a:ext cx="5069213" cy="361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214810" y="1357298"/>
            <a:ext cx="41128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Скульптура «Железный бык»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00496" y="60007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известного армянского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скульптора А.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Алекяна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3174" y="5572140"/>
            <a:ext cx="830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2008 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58148" y="5715016"/>
            <a:ext cx="830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2014 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42910" y="3714752"/>
          <a:ext cx="7929616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3626"/>
                <a:gridCol w="927198"/>
                <a:gridCol w="927198"/>
                <a:gridCol w="927198"/>
                <a:gridCol w="927198"/>
                <a:gridCol w="92719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Этих дней не смолкнет слава</a:t>
                      </a:r>
                      <a:endParaRPr lang="ru-RU" sz="2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7B4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1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4F47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2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4F47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  <a:hlinkClick r:id="rId4" action="ppaction://hlinksldjump"/>
                        </a:rPr>
                        <a:t>3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4F47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  <a:hlinkClick r:id="rId5" action="ppaction://hlinksldjump"/>
                        </a:rPr>
                        <a:t>4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4F47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  <a:hlinkClick r:id="rId6" action="ppaction://hlinksldjump"/>
                        </a:rPr>
                        <a:t>5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4F470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43108" y="2285992"/>
            <a:ext cx="4721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Викторина 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357166"/>
            <a:ext cx="1928802" cy="1928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odina-mat-zovt-pamyatnik-v-volgograde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786058"/>
            <a:ext cx="5857916" cy="386968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7890" name="Picture 2" descr="http://xn--80aiyb6f.xn--p1ai/uploads/2016/05/08/14627076647092310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8223" y="2643294"/>
            <a:ext cx="3055083" cy="4071854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58082" y="214290"/>
            <a:ext cx="1528754" cy="1528754"/>
          </a:xfrm>
          <a:prstGeom prst="rect">
            <a:avLst/>
          </a:prstGeom>
          <a:noFill/>
        </p:spPr>
      </p:pic>
      <p:sp>
        <p:nvSpPr>
          <p:cNvPr id="6" name="Волна 5"/>
          <p:cNvSpPr/>
          <p:nvPr/>
        </p:nvSpPr>
        <p:spPr>
          <a:xfrm>
            <a:off x="285720" y="285728"/>
            <a:ext cx="914400" cy="700086"/>
          </a:xfrm>
          <a:prstGeom prst="wave">
            <a:avLst/>
          </a:prstGeom>
          <a:solidFill>
            <a:srgbClr val="C7B4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86182" y="2786058"/>
            <a:ext cx="44152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Монумент «Родина-Мать зовет»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10" y="1214422"/>
            <a:ext cx="800321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Одна из самых высоких статуй мира, высочайшая статуя России 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Европы (без постамента — самая высокая статуя в мире 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момент постройки и в течение последующих 22 лет).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57290" y="6357958"/>
            <a:ext cx="1617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1959 – 1967 гг.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Управляющая кнопка: домой 8">
            <a:hlinkClick r:id="rId6" action="ppaction://hlinksldjump" highlightClick="1"/>
          </p:cNvPr>
          <p:cNvSpPr/>
          <p:nvPr/>
        </p:nvSpPr>
        <p:spPr>
          <a:xfrm>
            <a:off x="8286776" y="5929330"/>
            <a:ext cx="500066" cy="428628"/>
          </a:xfrm>
          <a:prstGeom prst="actionButtonHome">
            <a:avLst/>
          </a:prstGeom>
          <a:solidFill>
            <a:srgbClr val="C7B445"/>
          </a:solidFill>
          <a:ln>
            <a:solidFill>
              <a:srgbClr val="C7B4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лна 1"/>
          <p:cNvSpPr/>
          <p:nvPr/>
        </p:nvSpPr>
        <p:spPr>
          <a:xfrm>
            <a:off x="285720" y="285728"/>
            <a:ext cx="914400" cy="700086"/>
          </a:xfrm>
          <a:prstGeom prst="wave">
            <a:avLst/>
          </a:prstGeom>
          <a:solidFill>
            <a:srgbClr val="C7B4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s://avatars.mds.yandex.net/get-zen_doc/62191/pub_59c9f8d3e86a9e49a5ce167f_59c9f8ed7ddde885ed1dfb3b/scale_1200"/>
          <p:cNvPicPr>
            <a:picLocks noChangeAspect="1" noChangeArrowheads="1"/>
          </p:cNvPicPr>
          <p:nvPr/>
        </p:nvPicPr>
        <p:blipFill>
          <a:blip r:embed="rId2"/>
          <a:srcRect b="10293"/>
          <a:stretch>
            <a:fillRect/>
          </a:stretch>
        </p:blipFill>
        <p:spPr bwMode="auto">
          <a:xfrm>
            <a:off x="1214414" y="2786058"/>
            <a:ext cx="6615066" cy="392909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6" name="Picture 4" descr="http://goodbrest.by/images/Galery_DB_BrestK_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452728"/>
            <a:ext cx="6357982" cy="4240775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214942" y="2857496"/>
            <a:ext cx="2323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Брестская крепость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000108"/>
            <a:ext cx="792961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Крепость в городе, которая на следующий день после начала  войны, 2 сентября 1939 года, впервые подверглась бомбежке со стороны немцев: немецкие самолёты сбросили 10 бомб, повредив Белый дворец.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82" y="214290"/>
            <a:ext cx="1528754" cy="1528754"/>
          </a:xfrm>
          <a:prstGeom prst="rect">
            <a:avLst/>
          </a:prstGeom>
          <a:noFill/>
        </p:spPr>
      </p:pic>
      <p:sp>
        <p:nvSpPr>
          <p:cNvPr id="10" name="Управляющая кнопка: домой 9">
            <a:hlinkClick r:id="rId5" action="ppaction://hlinksldjump" highlightClick="1"/>
          </p:cNvPr>
          <p:cNvSpPr/>
          <p:nvPr/>
        </p:nvSpPr>
        <p:spPr>
          <a:xfrm>
            <a:off x="8286776" y="5929330"/>
            <a:ext cx="500066" cy="428628"/>
          </a:xfrm>
          <a:prstGeom prst="actionButtonHome">
            <a:avLst/>
          </a:prstGeom>
          <a:solidFill>
            <a:srgbClr val="C7B445"/>
          </a:solidFill>
          <a:ln>
            <a:solidFill>
              <a:srgbClr val="C7B4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Piskarevskoye Memorial Cemetery St. Petersburg 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500306"/>
            <a:ext cx="7194546" cy="4201975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Волна 1"/>
          <p:cNvSpPr/>
          <p:nvPr/>
        </p:nvSpPr>
        <p:spPr>
          <a:xfrm>
            <a:off x="285720" y="285728"/>
            <a:ext cx="914400" cy="700086"/>
          </a:xfrm>
          <a:prstGeom prst="wave">
            <a:avLst/>
          </a:prstGeom>
          <a:solidFill>
            <a:srgbClr val="C7B4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57422" y="2643182"/>
            <a:ext cx="44708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Пискарёвское мемориальное кладбище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214290"/>
            <a:ext cx="1528754" cy="152875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2910" y="1071546"/>
            <a:ext cx="75724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Одно из мест массовых захоронений жертв блокады  и воинов Ленинградского фронта. На кладбище воздвигнут 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мемориал павшим.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86380" y="5214950"/>
            <a:ext cx="35004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520 тысяч человек —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470 тысяч блокадников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50 тысяч военнослужащих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Управляющая кнопка: домой 9">
            <a:hlinkClick r:id="rId4" action="ppaction://hlinksldjump" highlightClick="1"/>
          </p:cNvPr>
          <p:cNvSpPr/>
          <p:nvPr/>
        </p:nvSpPr>
        <p:spPr>
          <a:xfrm>
            <a:off x="8286776" y="6072206"/>
            <a:ext cx="500066" cy="428628"/>
          </a:xfrm>
          <a:prstGeom prst="actionButtonHome">
            <a:avLst/>
          </a:prstGeom>
          <a:solidFill>
            <a:srgbClr val="C7B445"/>
          </a:solidFill>
          <a:ln>
            <a:solidFill>
              <a:srgbClr val="C7B4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олна 2"/>
          <p:cNvSpPr/>
          <p:nvPr/>
        </p:nvSpPr>
        <p:spPr>
          <a:xfrm>
            <a:off x="285720" y="285728"/>
            <a:ext cx="914400" cy="700086"/>
          </a:xfrm>
          <a:prstGeom prst="wave">
            <a:avLst/>
          </a:prstGeom>
          <a:solidFill>
            <a:srgbClr val="C7B4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itd2.mycdn.me/image?id=858353543040&amp;t=20&amp;plc=WEB&amp;tkn=*eEixo-sVCZzTOYIxabmAYEaEqa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214686"/>
            <a:ext cx="5214974" cy="347665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000232" y="2500306"/>
            <a:ext cx="25406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 – заповедник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Прохоровское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поле»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7422" y="6215082"/>
            <a:ext cx="882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1995 г.</a:t>
            </a:r>
            <a:endParaRPr lang="ru-RU" dirty="0"/>
          </a:p>
        </p:txBody>
      </p:sp>
      <p:pic>
        <p:nvPicPr>
          <p:cNvPr id="10244" name="Picture 4" descr="http://www.playcast.ru/uploads/2018/03/09/24814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2500306"/>
            <a:ext cx="3179026" cy="4240083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82" y="214290"/>
            <a:ext cx="1528754" cy="152875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928670"/>
            <a:ext cx="835824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его территории воинские захоронения, памятники, скульптуры, боевая техника лучше всяких слов расскажут об истории танкового сражения. На месте, где 12 июля проходили самые ожесточенные бои, установлена звонница высотой 59 метров.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6" name="Picture 6" descr="http://itd2.mycdn.me/image?id=868955668891&amp;t=20&amp;plc=WEB&amp;tkn=*p_vcedndLKE3Y1qCkOTdQTFhTA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1604" y="2571744"/>
            <a:ext cx="6202375" cy="4130879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Управляющая кнопка: домой 9">
            <a:hlinkClick r:id="rId6" action="ppaction://hlinksldjump" highlightClick="1"/>
          </p:cNvPr>
          <p:cNvSpPr/>
          <p:nvPr/>
        </p:nvSpPr>
        <p:spPr>
          <a:xfrm>
            <a:off x="8358214" y="6143644"/>
            <a:ext cx="500066" cy="428628"/>
          </a:xfrm>
          <a:prstGeom prst="actionButtonHome">
            <a:avLst/>
          </a:prstGeom>
          <a:solidFill>
            <a:srgbClr val="C7B445"/>
          </a:solidFill>
          <a:ln>
            <a:solidFill>
              <a:srgbClr val="C7B4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лна 1"/>
          <p:cNvSpPr/>
          <p:nvPr/>
        </p:nvSpPr>
        <p:spPr>
          <a:xfrm>
            <a:off x="285720" y="285728"/>
            <a:ext cx="914400" cy="700086"/>
          </a:xfrm>
          <a:prstGeom prst="wave">
            <a:avLst/>
          </a:prstGeom>
          <a:solidFill>
            <a:srgbClr val="C7B4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Ð¦Ð¸ÑÐ°Ð´ÐµÐ»Ñ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714620"/>
            <a:ext cx="6687965" cy="398143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429388" y="6286520"/>
            <a:ext cx="882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2007 г.</a:t>
            </a:r>
            <a:endParaRPr lang="ru-RU" dirty="0"/>
          </a:p>
        </p:txBody>
      </p:sp>
      <p:pic>
        <p:nvPicPr>
          <p:cNvPr id="6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214290"/>
            <a:ext cx="1528754" cy="152875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472" y="1500174"/>
            <a:ext cx="79296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Мемориальный ансамбль на территории 35-й береговой батареи, сооружённый на месте последнего рубежа обороны этого города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4" descr="https://upload.wikimedia.org/wikipedia/commons/thumb/6/60/%D0%91%D1%80%D0%B0%D1%82%D1%81%D0%BA%D0%B0%D1%8F_%D0%BC%D0%BE%D0%B3%D0%B8%D0%BB%D0%B0.jpg/1280px-%D0%91%D1%80%D0%B0%D1%82%D1%81%D0%BA%D0%B0%D1%8F_%D0%BC%D0%BE%D0%B3%D0%B8%D0%BB%D0%B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2428868"/>
            <a:ext cx="6379447" cy="4251304"/>
          </a:xfrm>
          <a:prstGeom prst="rect">
            <a:avLst/>
          </a:prstGeom>
          <a:noFill/>
        </p:spPr>
      </p:pic>
      <p:pic>
        <p:nvPicPr>
          <p:cNvPr id="7174" name="Picture 6" descr="https://upload.wikimedia.org/wikipedia/commons/thumb/e/ed/%D0%9C%D0%B5%D0%BC%D0%BE%D1%80%D0%B8%D0%B0%D0%BB%D1%8C%D0%BD%D0%B0%D1%8F_%D0%B0%D1%80%D0%BA%D0%B0.jpg/1280px-%D0%9C%D0%B5%D0%BC%D0%BE%D1%80%D0%B8%D0%B0%D0%BB%D1%8C%D0%BD%D0%B0%D1%8F_%D0%B0%D1%80%D0%BA%D0%B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28" y="2357430"/>
            <a:ext cx="6446496" cy="433124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6" name="Picture 8" descr="http://migrantocenter.ru/wp-content/uploads/2018/08/00026_sevastpl_3-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1071546"/>
            <a:ext cx="7715272" cy="5786454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Управляющая кнопка: домой 9">
            <a:hlinkClick r:id="rId7" action="ppaction://hlinksldjump" highlightClick="1"/>
          </p:cNvPr>
          <p:cNvSpPr/>
          <p:nvPr/>
        </p:nvSpPr>
        <p:spPr>
          <a:xfrm>
            <a:off x="8429652" y="5929330"/>
            <a:ext cx="500066" cy="428628"/>
          </a:xfrm>
          <a:prstGeom prst="actionButtonHome">
            <a:avLst/>
          </a:prstGeom>
          <a:solidFill>
            <a:srgbClr val="C7B445"/>
          </a:solidFill>
          <a:ln>
            <a:solidFill>
              <a:srgbClr val="C7B4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6286544" cy="3487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Пройдись по историческим местам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возле памятника в тишине постой,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История здесь оживает, чтобы нам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жизни рассказать былой.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 лишний раз напомнить о великом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Иль от беды порой предостеречь,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день памятников мир весь призываю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Наследие истории беречь.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214290"/>
            <a:ext cx="2171696" cy="2171696"/>
          </a:xfrm>
          <a:prstGeom prst="rect">
            <a:avLst/>
          </a:prstGeom>
          <a:noFill/>
        </p:spPr>
      </p:pic>
      <p:pic>
        <p:nvPicPr>
          <p:cNvPr id="7" name="Picture 4" descr="https://ds03.infourok.ru/uploads/ex/0c1b/00021b72-769f7d28/img2.jpg"/>
          <p:cNvPicPr>
            <a:picLocks noChangeAspect="1" noChangeArrowheads="1"/>
          </p:cNvPicPr>
          <p:nvPr/>
        </p:nvPicPr>
        <p:blipFill>
          <a:blip r:embed="rId3"/>
          <a:srcRect l="7031" t="8333" r="6249" b="8333"/>
          <a:stretch>
            <a:fillRect/>
          </a:stretch>
        </p:blipFill>
        <p:spPr bwMode="auto">
          <a:xfrm>
            <a:off x="3988887" y="3143248"/>
            <a:ext cx="4797955" cy="345798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85728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Много памятников в мире,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Сложно даже посчитать,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Их беречь нам с вами надо,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вандалов защищать,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 истории нам нужно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Чаще вспоминать, друзья,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 культуру мировую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Забывать никак нельзя!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214290"/>
            <a:ext cx="2171696" cy="2171696"/>
          </a:xfrm>
          <a:prstGeom prst="rect">
            <a:avLst/>
          </a:prstGeom>
          <a:noFill/>
        </p:spPr>
      </p:pic>
      <p:pic>
        <p:nvPicPr>
          <p:cNvPr id="56322" name="Picture 2" descr="Peter &amp; Paul fortress in SPB 03.jpg"/>
          <p:cNvPicPr>
            <a:picLocks noChangeAspect="1" noChangeArrowheads="1"/>
          </p:cNvPicPr>
          <p:nvPr/>
        </p:nvPicPr>
        <p:blipFill>
          <a:blip r:embed="rId3"/>
          <a:srcRect t="15392" b="5518"/>
          <a:stretch>
            <a:fillRect/>
          </a:stretch>
        </p:blipFill>
        <p:spPr bwMode="auto">
          <a:xfrm>
            <a:off x="1500166" y="3357562"/>
            <a:ext cx="6407922" cy="335758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s://upload.wikimedia.org/wikipedia/commons/thumb/1/17/RUS-2016-Aerial-SPB-Peter_and_Paul_Fortress_02.jpg/1280px-RUS-2016-Aerial-SPB-Peter_and_Paul_Fortress_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00174"/>
            <a:ext cx="8737490" cy="5000660"/>
          </a:xfrm>
          <a:prstGeom prst="rect">
            <a:avLst/>
          </a:prstGeom>
          <a:noFill/>
        </p:spPr>
      </p:pic>
      <p:pic>
        <p:nvPicPr>
          <p:cNvPr id="3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214290"/>
            <a:ext cx="1643074" cy="164307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71472" y="428604"/>
            <a:ext cx="71134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614366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Сколько мест исторических есть,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загадку каждое прячет!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Нам все их, конечно, не счесть,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 все они что-то, да значат!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должны их всем сердцем хранить,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Ведь они — наследие наше!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Нам историю нужно ценить,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Каждый памятник нам очень важен!</a:t>
            </a:r>
            <a:endParaRPr lang="ru-RU" sz="2400" dirty="0" smtClean="0"/>
          </a:p>
          <a:p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4" name="Picture 6" descr="https://gisher.news/upload/images/4096a86990cd059a00807cf7887bb0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3357562"/>
            <a:ext cx="5014947" cy="321471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214290"/>
            <a:ext cx="2171696" cy="2171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214290"/>
            <a:ext cx="2171696" cy="2171696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34" y="3643314"/>
          <a:ext cx="8286809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6239"/>
                <a:gridCol w="1094114"/>
                <a:gridCol w="1094114"/>
                <a:gridCol w="1094114"/>
                <a:gridCol w="1094114"/>
                <a:gridCol w="109411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Лучший город земли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1</a:t>
                      </a:r>
                      <a:endParaRPr lang="ru-RU" sz="3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4" action="ppaction://hlinksldjump"/>
                        </a:rPr>
                        <a:t>2</a:t>
                      </a:r>
                      <a:endParaRPr lang="ru-RU" sz="3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7B4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5" action="ppaction://hlinksldjump"/>
                        </a:rPr>
                        <a:t>3</a:t>
                      </a:r>
                      <a:endParaRPr lang="ru-RU" sz="3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6" action="ppaction://hlinksldjump"/>
                        </a:rPr>
                        <a:t>4</a:t>
                      </a:r>
                      <a:endParaRPr lang="ru-RU" sz="3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7" action="ppaction://hlinksldjump"/>
                        </a:rPr>
                        <a:t>5</a:t>
                      </a:r>
                      <a:endParaRPr lang="ru-RU" sz="3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4F47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Город над вольной Невой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8" action="ppaction://hlinksldjump"/>
                        </a:rPr>
                        <a:t>1</a:t>
                      </a:r>
                      <a:endParaRPr lang="ru-RU" sz="32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9" action="ppaction://hlinksldjump"/>
                        </a:rPr>
                        <a:t>2</a:t>
                      </a:r>
                      <a:endParaRPr lang="ru-RU" sz="32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7B4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10" action="ppaction://hlinksldjump"/>
                        </a:rPr>
                        <a:t>3</a:t>
                      </a:r>
                      <a:endParaRPr lang="ru-RU" sz="32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11" action="ppaction://hlinksldjump"/>
                        </a:rPr>
                        <a:t>4</a:t>
                      </a:r>
                      <a:endParaRPr lang="ru-RU" sz="32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12" action="ppaction://hlinksldjump"/>
                        </a:rPr>
                        <a:t>5</a:t>
                      </a:r>
                      <a:endParaRPr lang="ru-RU" sz="32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4F47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слиянии двух рек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13" action="ppaction://hlinksldjump"/>
                        </a:rPr>
                        <a:t>1</a:t>
                      </a:r>
                      <a:endParaRPr lang="ru-RU" sz="32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14" action="ppaction://hlinksldjump"/>
                        </a:rPr>
                        <a:t>2</a:t>
                      </a:r>
                      <a:endParaRPr lang="ru-RU" sz="32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7B4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15" action="ppaction://hlinksldjump"/>
                        </a:rPr>
                        <a:t>3</a:t>
                      </a:r>
                      <a:endParaRPr lang="ru-RU" sz="32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16" action="ppaction://hlinksldjump"/>
                        </a:rPr>
                        <a:t>4</a:t>
                      </a:r>
                      <a:endParaRPr lang="ru-RU" sz="32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17" action="ppaction://hlinksldjump"/>
                        </a:rPr>
                        <a:t>5</a:t>
                      </a:r>
                      <a:endParaRPr lang="ru-RU" sz="32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4F470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143108" y="2285992"/>
            <a:ext cx="4721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Викторина 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hotovision.ru/show/10773_290574/m2"/>
          <p:cNvPicPr>
            <a:picLocks noChangeAspect="1" noChangeArrowheads="1"/>
          </p:cNvPicPr>
          <p:nvPr/>
        </p:nvPicPr>
        <p:blipFill>
          <a:blip r:embed="rId2"/>
          <a:srcRect b="8783"/>
          <a:stretch>
            <a:fillRect/>
          </a:stretch>
        </p:blipFill>
        <p:spPr bwMode="auto">
          <a:xfrm>
            <a:off x="1000100" y="2357430"/>
            <a:ext cx="7057572" cy="428628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642910" y="1000108"/>
            <a:ext cx="714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Крепость в центре Москвы и древнейшая её часть, главный общественно-политический и историко-художественный комплекс города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214290"/>
            <a:ext cx="1671630" cy="1671630"/>
          </a:xfrm>
          <a:prstGeom prst="rect">
            <a:avLst/>
          </a:prstGeom>
          <a:noFill/>
        </p:spPr>
      </p:pic>
      <p:sp>
        <p:nvSpPr>
          <p:cNvPr id="5" name="Волна 4"/>
          <p:cNvSpPr/>
          <p:nvPr/>
        </p:nvSpPr>
        <p:spPr>
          <a:xfrm>
            <a:off x="285720" y="285728"/>
            <a:ext cx="914400" cy="700086"/>
          </a:xfrm>
          <a:prstGeom prst="wave">
            <a:avLst/>
          </a:prstGeom>
          <a:solidFill>
            <a:srgbClr val="C7B4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Управляющая кнопка: домой 5">
            <a:hlinkClick r:id="rId4" action="ppaction://hlinksldjump" highlightClick="1"/>
          </p:cNvPr>
          <p:cNvSpPr/>
          <p:nvPr/>
        </p:nvSpPr>
        <p:spPr>
          <a:xfrm>
            <a:off x="8286776" y="5929330"/>
            <a:ext cx="500066" cy="428628"/>
          </a:xfrm>
          <a:prstGeom prst="actionButtonHome">
            <a:avLst/>
          </a:prstGeom>
          <a:solidFill>
            <a:srgbClr val="C7B445"/>
          </a:solidFill>
          <a:ln>
            <a:solidFill>
              <a:srgbClr val="C7B4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pravoslavie.fm/wp-content/uploads/2015/11/mininipojarski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786058"/>
            <a:ext cx="4214842" cy="3826444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214290"/>
            <a:ext cx="1743068" cy="174306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4643446"/>
            <a:ext cx="231345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Памятник Минину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Пожарскому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олна 4"/>
          <p:cNvSpPr/>
          <p:nvPr/>
        </p:nvSpPr>
        <p:spPr>
          <a:xfrm>
            <a:off x="285720" y="285728"/>
            <a:ext cx="914400" cy="700086"/>
          </a:xfrm>
          <a:prstGeom prst="wave">
            <a:avLst/>
          </a:prstGeom>
          <a:solidFill>
            <a:srgbClr val="C7B4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000108"/>
            <a:ext cx="750099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Скульптурный монумент, посвящённый предводителям Второго народного ополчения 1612 года, а также окончанию Смутного времени и изгнанию польских интервентов из России.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Является первым крупным скульптурным памятником в Москве. Выполнен по проекту архитектора Ивана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Мартоса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в 1818 году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8286776" y="5929330"/>
            <a:ext cx="500066" cy="428628"/>
          </a:xfrm>
          <a:prstGeom prst="actionButtonHome">
            <a:avLst/>
          </a:prstGeom>
          <a:solidFill>
            <a:srgbClr val="C7B445"/>
          </a:solidFill>
          <a:ln>
            <a:solidFill>
              <a:srgbClr val="C7B4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214290"/>
            <a:ext cx="1743068" cy="1743068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2844" y="4655587"/>
            <a:ext cx="237950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Царь – колокол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285720" y="285728"/>
            <a:ext cx="914400" cy="700086"/>
          </a:xfrm>
          <a:prstGeom prst="wave">
            <a:avLst/>
          </a:prstGeom>
          <a:solidFill>
            <a:srgbClr val="C7B4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1000108"/>
            <a:ext cx="728667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Памятник русского литейного искусства XVIII века.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Высота с перемычкой составляет 6,24 м, диаметр — 6,6 м;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масса 202 тонны. По назначению никогда не использовался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29698" name="Picture 2" descr="Moskau-Grosse-Glocke Mai 08.jpg"/>
          <p:cNvPicPr>
            <a:picLocks noChangeAspect="1" noChangeArrowheads="1"/>
          </p:cNvPicPr>
          <p:nvPr/>
        </p:nvPicPr>
        <p:blipFill>
          <a:blip r:embed="rId3"/>
          <a:srcRect t="8591"/>
          <a:stretch>
            <a:fillRect/>
          </a:stretch>
        </p:blipFill>
        <p:spPr bwMode="auto">
          <a:xfrm>
            <a:off x="2786050" y="2071678"/>
            <a:ext cx="3714776" cy="4528952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Управляющая кнопка: домой 7">
            <a:hlinkClick r:id="rId4" action="ppaction://hlinksldjump" highlightClick="1"/>
          </p:cNvPr>
          <p:cNvSpPr/>
          <p:nvPr/>
        </p:nvSpPr>
        <p:spPr>
          <a:xfrm>
            <a:off x="8286776" y="5929330"/>
            <a:ext cx="500066" cy="428628"/>
          </a:xfrm>
          <a:prstGeom prst="actionButtonHome">
            <a:avLst/>
          </a:prstGeom>
          <a:solidFill>
            <a:srgbClr val="C7B445"/>
          </a:solidFill>
          <a:ln>
            <a:solidFill>
              <a:srgbClr val="C7B4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1142984"/>
            <a:ext cx="7143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40-тонная гигантская машина и бронзы калибром 890 мм.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Она считается самой большой в мире. Ее  создал в 1586 году мастер Андрей Чохов по приказу царя Федора I, сына Ивана Грозного.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7620" y="235743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Царь – пушка </a:t>
            </a:r>
          </a:p>
          <a:p>
            <a:pPr lvl="0" algn="ctr"/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285720" y="285728"/>
            <a:ext cx="914400" cy="700086"/>
          </a:xfrm>
          <a:prstGeom prst="wave">
            <a:avLst/>
          </a:prstGeom>
          <a:solidFill>
            <a:srgbClr val="C7B4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http://talklove.ru/pict/raznoe-11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214290"/>
            <a:ext cx="1743068" cy="1743068"/>
          </a:xfrm>
          <a:prstGeom prst="rect">
            <a:avLst/>
          </a:prstGeom>
          <a:noFill/>
        </p:spPr>
      </p:pic>
      <p:pic>
        <p:nvPicPr>
          <p:cNvPr id="51202" name="Picture 2" descr="https://mos-holidays.ru/wp-content/uploads/2015/10/tsar-push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2928934"/>
            <a:ext cx="5715000" cy="366712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8286776" y="5929330"/>
            <a:ext cx="500066" cy="428628"/>
          </a:xfrm>
          <a:prstGeom prst="actionButtonHome">
            <a:avLst/>
          </a:prstGeom>
          <a:solidFill>
            <a:srgbClr val="C7B445"/>
          </a:solidFill>
          <a:ln>
            <a:solidFill>
              <a:srgbClr val="C7B4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</TotalTime>
  <Words>749</Words>
  <Application>Microsoft Office PowerPoint</Application>
  <PresentationFormat>Экран (4:3)</PresentationFormat>
  <Paragraphs>164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Компас</dc:creator>
  <cp:lastModifiedBy>Сергей</cp:lastModifiedBy>
  <cp:revision>79</cp:revision>
  <dcterms:created xsi:type="dcterms:W3CDTF">2013-07-10T15:00:56Z</dcterms:created>
  <dcterms:modified xsi:type="dcterms:W3CDTF">2020-04-23T11:00:53Z</dcterms:modified>
</cp:coreProperties>
</file>